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02CD2-333E-4D34-84C0-9639FF0A9B93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38682-7B73-4E25-9CA8-CF404A167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0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83B5A-4BA7-4BC6-A1F0-48BCD1347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B8FA3-D05E-48F0-8DF6-4A366F372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285E4-45AA-49FD-9942-CCBF0DB7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6D179-6124-4D30-A406-779BA5E3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F325B-142A-4AF1-97D7-9C298CE7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1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7089C-68AA-45D8-AE98-46A9F712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89587-CE2D-4CA8-B9C4-D19442229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2ED37-54FE-46EC-898F-F8826F7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D2EE7-5D45-445F-BE1B-E5F1E5CF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3370F-3A62-4BD8-AC76-6B98611B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3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623AB-028B-4152-88B1-E36EDF1C0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AA66B-F336-4DAF-87BB-A60AA489B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A02BC-1EC5-45F5-8DAC-E6696B54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AFCF5-6B12-4CCB-93EB-7A4EF3AD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770D-0A92-4B7B-A312-7E243256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1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B26E-315D-4DDA-B166-7FFDC930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AD9A8-E17C-41E1-9FBE-977642900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193EE-AFD1-44AB-9FB8-B060D10C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ABE3C-4BBE-4C9E-9148-A9796227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0BAD-D62F-469B-925D-217EBC28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2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78E4-A33C-405B-9123-442C8A5E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FCF8D-0D99-4977-910C-5572D331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5FD6E-3B94-4DA1-BBCE-B41BDC69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C634E-A123-439C-A84A-8076504F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B17E6-38F5-4002-8B99-F5E192CF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4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CB0AE-BE43-4FB4-838C-322CE2ED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FA32A-E622-4228-B30B-4118824C9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A7B04-ED47-4409-A37A-E9CD5A3BB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95298-ACA9-4F05-AA16-D375BD64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039AF-3922-4065-972F-6296096A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067F1-B569-4040-8AE1-3109AB6A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544A-66D2-4B4B-9403-EFF716CD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3D083-5F9A-4F02-BA1A-15AE62BC5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B9842-9B85-4BFC-9565-000ED4220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FFC39-9911-4520-9B8D-A59470D2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A6186-11C2-4FAD-A84C-B938EAA81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85D01-3676-4589-A8BC-D9D6868D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9FE90-26B0-4B1C-ABE6-51E11D19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21CB-B87A-447F-B400-DCACAD5E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105F-7768-4E4F-B277-D4D473B3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BFEB2-A641-4CDC-8D75-4B656AB5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4B93E-32D1-44A1-8F53-AD33751B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8D4CB-C523-4A5D-B5A0-ECAF46DD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3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DB041-EEA4-4B36-91C6-E4FC06A0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44055-11DA-4D28-BB5F-34AF18B7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31B1B-D4AE-4159-810C-23658847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2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44EB-68A8-4A2E-BFE1-04BD38A1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65184-8DCF-4B0F-993B-C84EAD8CA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77325-2928-45CC-96B5-576FB4795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248E8-960A-4C66-94B7-78205B3A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1DE1B-F0A0-4882-BB5D-8FA3BD2A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8D971-5CF8-4ADA-8239-93410AC5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9FC1-6ADD-4119-84F5-A4AC32C4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8AEC1-AB69-41C3-9E0D-4D178CD83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63975-C6C7-4A23-9799-640B0CD5F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4E4D2-A428-4641-8506-52F1120A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880D-1367-4BFC-AD93-A57E4C61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4F6F8-262D-4F12-9151-520FEA90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64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F26DB-9327-4598-9FF7-14882E7A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739F6-2FF0-4D36-9416-C9DBB18F0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A7509-89E3-4B21-AAED-0CA3FBB1C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F7FA-71FC-4769-A9A2-B226705D7BE1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304C-8B8C-49B7-A419-149357D45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F12FE-CEF3-42D8-9372-9A53ABD58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6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mate Change Solutions - Weyerhaeuser">
            <a:extLst>
              <a:ext uri="{FF2B5EF4-FFF2-40B4-BE49-F238E27FC236}">
                <a16:creationId xmlns:a16="http://schemas.microsoft.com/office/drawing/2014/main" id="{07112CC3-FA74-4E9A-B620-DDCBB928E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5" y="292494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141F0-2315-4DE9-95AC-0E2DB0C19A73}"/>
              </a:ext>
            </a:extLst>
          </p:cNvPr>
          <p:cNvSpPr txBox="1"/>
          <p:nvPr/>
        </p:nvSpPr>
        <p:spPr>
          <a:xfrm>
            <a:off x="4833257" y="488437"/>
            <a:ext cx="6565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Impact" panose="020B0806030902050204" pitchFamily="34" charset="0"/>
                <a:cs typeface="Cavolini" panose="020B0502040204020203" pitchFamily="66" charset="0"/>
              </a:rPr>
              <a:t>Climate Change </a:t>
            </a:r>
          </a:p>
        </p:txBody>
      </p:sp>
      <p:pic>
        <p:nvPicPr>
          <p:cNvPr id="1030" name="Picture 6" descr="Warwickshire County Council — Verto">
            <a:extLst>
              <a:ext uri="{FF2B5EF4-FFF2-40B4-BE49-F238E27FC236}">
                <a16:creationId xmlns:a16="http://schemas.microsoft.com/office/drawing/2014/main" id="{3329AE53-BBEC-4353-86BA-515A06E05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0" b="30437"/>
          <a:stretch/>
        </p:blipFill>
        <p:spPr bwMode="auto">
          <a:xfrm>
            <a:off x="72964" y="4480842"/>
            <a:ext cx="4813991" cy="19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DECF14-97CD-41C0-9D96-0DEF9640FE62}"/>
              </a:ext>
            </a:extLst>
          </p:cNvPr>
          <p:cNvSpPr txBox="1"/>
          <p:nvPr/>
        </p:nvSpPr>
        <p:spPr>
          <a:xfrm>
            <a:off x="4886955" y="1817388"/>
            <a:ext cx="697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Our commitments: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July 2019: Full Council unanimously declared a climate change emergency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Forms a key part of our Council Plan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Is a priority area in the Covid-19 Recovery Plan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£4m fund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Continual improvements. Environmental Management System (ISO14001)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58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537A-B0EE-4595-AA0A-1CA4AE6B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72" y="175343"/>
            <a:ext cx="11624094" cy="716053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THEME 1:</a:t>
            </a:r>
            <a:r>
              <a:rPr lang="en-GB" sz="2400" b="1" dirty="0">
                <a:latin typeface="+mn-lt"/>
              </a:rPr>
              <a:t>  Enabling people and communities to reduce their carbon emissions</a:t>
            </a:r>
            <a:r>
              <a:rPr lang="en-GB" sz="1800" b="1" dirty="0">
                <a:latin typeface="+mn-lt"/>
              </a:rPr>
              <a:t> </a:t>
            </a:r>
            <a:endParaRPr lang="en-GB" sz="24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3A59A-D334-4210-93BD-239F8CE9AF59}"/>
              </a:ext>
            </a:extLst>
          </p:cNvPr>
          <p:cNvSpPr txBox="1"/>
          <p:nvPr/>
        </p:nvSpPr>
        <p:spPr>
          <a:xfrm>
            <a:off x="360872" y="1104181"/>
            <a:ext cx="3703608" cy="5539978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Solar together: </a:t>
            </a:r>
            <a:r>
              <a:rPr lang="en-GB" dirty="0"/>
              <a:t>a group buying scheme for solar PV and battery charging. Participating households benefit from benefit from lower than market rate pricing.  </a:t>
            </a:r>
          </a:p>
          <a:p>
            <a:endParaRPr lang="en-GB" sz="1200" dirty="0"/>
          </a:p>
          <a:p>
            <a:r>
              <a:rPr lang="en-GB" dirty="0"/>
              <a:t>Now open for expressions of interest. </a:t>
            </a:r>
          </a:p>
          <a:p>
            <a:r>
              <a:rPr lang="en-GB" dirty="0"/>
              <a:t>Expressions close 23 March. Reverse auction to contract an approved installer at the best price. </a:t>
            </a:r>
          </a:p>
          <a:p>
            <a:endParaRPr lang="en-GB" sz="1200" dirty="0"/>
          </a:p>
          <a:p>
            <a:r>
              <a:rPr lang="en-GB" dirty="0"/>
              <a:t>Supplier provides a costed recommendation – action by 21 May. Installations to end October 2021.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85AE7-DC51-4650-B4AA-E0A6418EB0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9" y="4980855"/>
            <a:ext cx="2411082" cy="15925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29331-4335-4C2D-8E97-E757ADF7D131}"/>
              </a:ext>
            </a:extLst>
          </p:cNvPr>
          <p:cNvSpPr txBox="1"/>
          <p:nvPr/>
        </p:nvSpPr>
        <p:spPr>
          <a:xfrm>
            <a:off x="4192438" y="1104181"/>
            <a:ext cx="3703608" cy="32316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Switch and Save:  </a:t>
            </a:r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round. 1.2m households have already taken part and switched to a renewable energy tariff at a lower than market rate cost. Average saving per household: £232.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44763-1707-4F22-9706-8A3F9BC659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75759"/>
            <a:ext cx="247650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945315-8E02-45E3-8C1A-D852C07EC28B}"/>
              </a:ext>
            </a:extLst>
          </p:cNvPr>
          <p:cNvSpPr txBox="1"/>
          <p:nvPr/>
        </p:nvSpPr>
        <p:spPr>
          <a:xfrm>
            <a:off x="4203939" y="4416176"/>
            <a:ext cx="3703608" cy="221599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Electric vehicle charging points: </a:t>
            </a:r>
            <a:r>
              <a:rPr lang="en-GB" dirty="0"/>
              <a:t>We have secured £1m of external funding </a:t>
            </a:r>
          </a:p>
          <a:p>
            <a:r>
              <a:rPr lang="en-GB" dirty="0"/>
              <a:t>to deliver over </a:t>
            </a:r>
          </a:p>
          <a:p>
            <a:r>
              <a:rPr lang="en-GB" dirty="0"/>
              <a:t>180 electric </a:t>
            </a:r>
          </a:p>
          <a:p>
            <a:r>
              <a:rPr lang="en-GB" dirty="0"/>
              <a:t>vehicle </a:t>
            </a:r>
          </a:p>
          <a:p>
            <a:r>
              <a:rPr lang="en-GB" dirty="0"/>
              <a:t>charging points in 2021/2022.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039CCF-ED02-4FF4-A062-3FC905A520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75" y="5256362"/>
            <a:ext cx="1869057" cy="8875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9230DD-990A-481B-A3EA-9D6686CCA08F}"/>
              </a:ext>
            </a:extLst>
          </p:cNvPr>
          <p:cNvSpPr txBox="1"/>
          <p:nvPr/>
        </p:nvSpPr>
        <p:spPr>
          <a:xfrm>
            <a:off x="8024004" y="1104181"/>
            <a:ext cx="3703608" cy="3231654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Green Shoots: </a:t>
            </a:r>
            <a:r>
              <a:rPr lang="en-GB" dirty="0"/>
              <a:t>£1 million community fund to support local schemes increase the adaptability and resilience of Warwickshire to the </a:t>
            </a:r>
          </a:p>
          <a:p>
            <a:r>
              <a:rPr lang="en-GB" dirty="0"/>
              <a:t>effects of climate change, reduce </a:t>
            </a:r>
          </a:p>
          <a:p>
            <a:r>
              <a:rPr lang="en-GB" dirty="0"/>
              <a:t>environmental impacts and benefit the wider Warwickshire community. 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9D4497-DD90-4AFF-912E-9A00AADFE84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890" y="3503489"/>
            <a:ext cx="2892724" cy="3128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44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36EDDB-EC30-4A78-B405-F879FD855A40}"/>
              </a:ext>
            </a:extLst>
          </p:cNvPr>
          <p:cNvSpPr txBox="1"/>
          <p:nvPr/>
        </p:nvSpPr>
        <p:spPr>
          <a:xfrm>
            <a:off x="478765" y="744292"/>
            <a:ext cx="6120817" cy="227754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026883372">
                  <a:custGeom>
                    <a:avLst/>
                    <a:gdLst>
                      <a:gd name="connsiteX0" fmla="*/ 0 w 6120817"/>
                      <a:gd name="connsiteY0" fmla="*/ 0 h 2215991"/>
                      <a:gd name="connsiteX1" fmla="*/ 6120817 w 6120817"/>
                      <a:gd name="connsiteY1" fmla="*/ 0 h 2215991"/>
                      <a:gd name="connsiteX2" fmla="*/ 6120817 w 6120817"/>
                      <a:gd name="connsiteY2" fmla="*/ 2215991 h 2215991"/>
                      <a:gd name="connsiteX3" fmla="*/ 0 w 6120817"/>
                      <a:gd name="connsiteY3" fmla="*/ 2215991 h 2215991"/>
                      <a:gd name="connsiteX4" fmla="*/ 0 w 6120817"/>
                      <a:gd name="connsiteY4" fmla="*/ 0 h 2215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817" h="2215991" extrusionOk="0">
                        <a:moveTo>
                          <a:pt x="0" y="0"/>
                        </a:moveTo>
                        <a:cubicBezTo>
                          <a:pt x="2503038" y="-92320"/>
                          <a:pt x="3732346" y="-6070"/>
                          <a:pt x="6120817" y="0"/>
                        </a:cubicBezTo>
                        <a:cubicBezTo>
                          <a:pt x="6237710" y="343372"/>
                          <a:pt x="6058836" y="1839987"/>
                          <a:pt x="6120817" y="2215991"/>
                        </a:cubicBezTo>
                        <a:cubicBezTo>
                          <a:pt x="3390699" y="2283549"/>
                          <a:pt x="800766" y="2165639"/>
                          <a:pt x="0" y="2215991"/>
                        </a:cubicBezTo>
                        <a:cubicBezTo>
                          <a:pt x="148306" y="1622222"/>
                          <a:pt x="31582" y="95792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Safe and active travel for Schools: 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Safe and active travel award programme. Employed two support officers employed to assist schools with developing healthy lifestyles and sustainable transport.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8C537-9E67-4D20-ACCD-7A4E1D60C4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1" y="395035"/>
            <a:ext cx="4611757" cy="272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74FD35-EC43-4C0E-B912-00B3DE4D1AA2}"/>
              </a:ext>
            </a:extLst>
          </p:cNvPr>
          <p:cNvSpPr txBox="1"/>
          <p:nvPr/>
        </p:nvSpPr>
        <p:spPr>
          <a:xfrm>
            <a:off x="478765" y="3631299"/>
            <a:ext cx="10607625" cy="2462213"/>
          </a:xfrm>
          <a:prstGeom prst="rect">
            <a:avLst/>
          </a:prstGeom>
          <a:solidFill>
            <a:schemeClr val="tx1"/>
          </a:solidFill>
          <a:ln w="5715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453474">
                  <a:custGeom>
                    <a:avLst/>
                    <a:gdLst>
                      <a:gd name="connsiteX0" fmla="*/ 0 w 6120817"/>
                      <a:gd name="connsiteY0" fmla="*/ 0 h 2123658"/>
                      <a:gd name="connsiteX1" fmla="*/ 434022 w 6120817"/>
                      <a:gd name="connsiteY1" fmla="*/ 0 h 2123658"/>
                      <a:gd name="connsiteX2" fmla="*/ 868043 w 6120817"/>
                      <a:gd name="connsiteY2" fmla="*/ 0 h 2123658"/>
                      <a:gd name="connsiteX3" fmla="*/ 1485689 w 6120817"/>
                      <a:gd name="connsiteY3" fmla="*/ 0 h 2123658"/>
                      <a:gd name="connsiteX4" fmla="*/ 1980919 w 6120817"/>
                      <a:gd name="connsiteY4" fmla="*/ 0 h 2123658"/>
                      <a:gd name="connsiteX5" fmla="*/ 2353732 w 6120817"/>
                      <a:gd name="connsiteY5" fmla="*/ 0 h 2123658"/>
                      <a:gd name="connsiteX6" fmla="*/ 3032587 w 6120817"/>
                      <a:gd name="connsiteY6" fmla="*/ 0 h 2123658"/>
                      <a:gd name="connsiteX7" fmla="*/ 3466608 w 6120817"/>
                      <a:gd name="connsiteY7" fmla="*/ 0 h 2123658"/>
                      <a:gd name="connsiteX8" fmla="*/ 3961838 w 6120817"/>
                      <a:gd name="connsiteY8" fmla="*/ 0 h 2123658"/>
                      <a:gd name="connsiteX9" fmla="*/ 4457068 w 6120817"/>
                      <a:gd name="connsiteY9" fmla="*/ 0 h 2123658"/>
                      <a:gd name="connsiteX10" fmla="*/ 5013506 w 6120817"/>
                      <a:gd name="connsiteY10" fmla="*/ 0 h 2123658"/>
                      <a:gd name="connsiteX11" fmla="*/ 5631152 w 6120817"/>
                      <a:gd name="connsiteY11" fmla="*/ 0 h 2123658"/>
                      <a:gd name="connsiteX12" fmla="*/ 6120817 w 6120817"/>
                      <a:gd name="connsiteY12" fmla="*/ 0 h 2123658"/>
                      <a:gd name="connsiteX13" fmla="*/ 6120817 w 6120817"/>
                      <a:gd name="connsiteY13" fmla="*/ 509678 h 2123658"/>
                      <a:gd name="connsiteX14" fmla="*/ 6120817 w 6120817"/>
                      <a:gd name="connsiteY14" fmla="*/ 1061829 h 2123658"/>
                      <a:gd name="connsiteX15" fmla="*/ 6120817 w 6120817"/>
                      <a:gd name="connsiteY15" fmla="*/ 1529034 h 2123658"/>
                      <a:gd name="connsiteX16" fmla="*/ 6120817 w 6120817"/>
                      <a:gd name="connsiteY16" fmla="*/ 2123658 h 2123658"/>
                      <a:gd name="connsiteX17" fmla="*/ 5625587 w 6120817"/>
                      <a:gd name="connsiteY17" fmla="*/ 2123658 h 2123658"/>
                      <a:gd name="connsiteX18" fmla="*/ 5069149 w 6120817"/>
                      <a:gd name="connsiteY18" fmla="*/ 2123658 h 2123658"/>
                      <a:gd name="connsiteX19" fmla="*/ 4390295 w 6120817"/>
                      <a:gd name="connsiteY19" fmla="*/ 2123658 h 2123658"/>
                      <a:gd name="connsiteX20" fmla="*/ 3956274 w 6120817"/>
                      <a:gd name="connsiteY20" fmla="*/ 2123658 h 2123658"/>
                      <a:gd name="connsiteX21" fmla="*/ 3461044 w 6120817"/>
                      <a:gd name="connsiteY21" fmla="*/ 2123658 h 2123658"/>
                      <a:gd name="connsiteX22" fmla="*/ 3088230 w 6120817"/>
                      <a:gd name="connsiteY22" fmla="*/ 2123658 h 2123658"/>
                      <a:gd name="connsiteX23" fmla="*/ 2470584 w 6120817"/>
                      <a:gd name="connsiteY23" fmla="*/ 2123658 h 2123658"/>
                      <a:gd name="connsiteX24" fmla="*/ 2036563 w 6120817"/>
                      <a:gd name="connsiteY24" fmla="*/ 2123658 h 2123658"/>
                      <a:gd name="connsiteX25" fmla="*/ 1541333 w 6120817"/>
                      <a:gd name="connsiteY25" fmla="*/ 2123658 h 2123658"/>
                      <a:gd name="connsiteX26" fmla="*/ 1107311 w 6120817"/>
                      <a:gd name="connsiteY26" fmla="*/ 2123658 h 2123658"/>
                      <a:gd name="connsiteX27" fmla="*/ 673290 w 6120817"/>
                      <a:gd name="connsiteY27" fmla="*/ 2123658 h 2123658"/>
                      <a:gd name="connsiteX28" fmla="*/ 0 w 6120817"/>
                      <a:gd name="connsiteY28" fmla="*/ 2123658 h 2123658"/>
                      <a:gd name="connsiteX29" fmla="*/ 0 w 6120817"/>
                      <a:gd name="connsiteY29" fmla="*/ 1635217 h 2123658"/>
                      <a:gd name="connsiteX30" fmla="*/ 0 w 6120817"/>
                      <a:gd name="connsiteY30" fmla="*/ 1061829 h 2123658"/>
                      <a:gd name="connsiteX31" fmla="*/ 0 w 6120817"/>
                      <a:gd name="connsiteY31" fmla="*/ 552151 h 2123658"/>
                      <a:gd name="connsiteX32" fmla="*/ 0 w 6120817"/>
                      <a:gd name="connsiteY32" fmla="*/ 0 h 2123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120817" h="2123658" extrusionOk="0">
                        <a:moveTo>
                          <a:pt x="0" y="0"/>
                        </a:moveTo>
                        <a:cubicBezTo>
                          <a:pt x="106160" y="-49557"/>
                          <a:pt x="242331" y="25212"/>
                          <a:pt x="434022" y="0"/>
                        </a:cubicBezTo>
                        <a:cubicBezTo>
                          <a:pt x="625713" y="-25212"/>
                          <a:pt x="753292" y="11890"/>
                          <a:pt x="868043" y="0"/>
                        </a:cubicBezTo>
                        <a:cubicBezTo>
                          <a:pt x="982794" y="-11890"/>
                          <a:pt x="1250753" y="24154"/>
                          <a:pt x="1485689" y="0"/>
                        </a:cubicBezTo>
                        <a:cubicBezTo>
                          <a:pt x="1720625" y="-24154"/>
                          <a:pt x="1774620" y="46162"/>
                          <a:pt x="1980919" y="0"/>
                        </a:cubicBezTo>
                        <a:cubicBezTo>
                          <a:pt x="2187218" y="-46162"/>
                          <a:pt x="2202554" y="8787"/>
                          <a:pt x="2353732" y="0"/>
                        </a:cubicBezTo>
                        <a:cubicBezTo>
                          <a:pt x="2504910" y="-8787"/>
                          <a:pt x="2884981" y="20465"/>
                          <a:pt x="3032587" y="0"/>
                        </a:cubicBezTo>
                        <a:cubicBezTo>
                          <a:pt x="3180193" y="-20465"/>
                          <a:pt x="3365911" y="48380"/>
                          <a:pt x="3466608" y="0"/>
                        </a:cubicBezTo>
                        <a:cubicBezTo>
                          <a:pt x="3567305" y="-48380"/>
                          <a:pt x="3716868" y="13361"/>
                          <a:pt x="3961838" y="0"/>
                        </a:cubicBezTo>
                        <a:cubicBezTo>
                          <a:pt x="4206808" y="-13361"/>
                          <a:pt x="4268468" y="50682"/>
                          <a:pt x="4457068" y="0"/>
                        </a:cubicBezTo>
                        <a:cubicBezTo>
                          <a:pt x="4645668" y="-50682"/>
                          <a:pt x="4822364" y="16028"/>
                          <a:pt x="5013506" y="0"/>
                        </a:cubicBezTo>
                        <a:cubicBezTo>
                          <a:pt x="5204648" y="-16028"/>
                          <a:pt x="5397881" y="31766"/>
                          <a:pt x="5631152" y="0"/>
                        </a:cubicBezTo>
                        <a:cubicBezTo>
                          <a:pt x="5864423" y="-31766"/>
                          <a:pt x="5904275" y="50810"/>
                          <a:pt x="6120817" y="0"/>
                        </a:cubicBezTo>
                        <a:cubicBezTo>
                          <a:pt x="6160892" y="212971"/>
                          <a:pt x="6084722" y="303527"/>
                          <a:pt x="6120817" y="509678"/>
                        </a:cubicBezTo>
                        <a:cubicBezTo>
                          <a:pt x="6156912" y="715829"/>
                          <a:pt x="6072436" y="828605"/>
                          <a:pt x="6120817" y="1061829"/>
                        </a:cubicBezTo>
                        <a:cubicBezTo>
                          <a:pt x="6169198" y="1295053"/>
                          <a:pt x="6108156" y="1407275"/>
                          <a:pt x="6120817" y="1529034"/>
                        </a:cubicBezTo>
                        <a:cubicBezTo>
                          <a:pt x="6133478" y="1650793"/>
                          <a:pt x="6071068" y="1987864"/>
                          <a:pt x="6120817" y="2123658"/>
                        </a:cubicBezTo>
                        <a:cubicBezTo>
                          <a:pt x="5995073" y="2129276"/>
                          <a:pt x="5849134" y="2122481"/>
                          <a:pt x="5625587" y="2123658"/>
                        </a:cubicBezTo>
                        <a:cubicBezTo>
                          <a:pt x="5402040" y="2124835"/>
                          <a:pt x="5273245" y="2096000"/>
                          <a:pt x="5069149" y="2123658"/>
                        </a:cubicBezTo>
                        <a:cubicBezTo>
                          <a:pt x="4865053" y="2151316"/>
                          <a:pt x="4646038" y="2084429"/>
                          <a:pt x="4390295" y="2123658"/>
                        </a:cubicBezTo>
                        <a:cubicBezTo>
                          <a:pt x="4134552" y="2162887"/>
                          <a:pt x="4103889" y="2099170"/>
                          <a:pt x="3956274" y="2123658"/>
                        </a:cubicBezTo>
                        <a:cubicBezTo>
                          <a:pt x="3808659" y="2148146"/>
                          <a:pt x="3660234" y="2094510"/>
                          <a:pt x="3461044" y="2123658"/>
                        </a:cubicBezTo>
                        <a:cubicBezTo>
                          <a:pt x="3261854" y="2152806"/>
                          <a:pt x="3245677" y="2089830"/>
                          <a:pt x="3088230" y="2123658"/>
                        </a:cubicBezTo>
                        <a:cubicBezTo>
                          <a:pt x="2930783" y="2157486"/>
                          <a:pt x="2648720" y="2093372"/>
                          <a:pt x="2470584" y="2123658"/>
                        </a:cubicBezTo>
                        <a:cubicBezTo>
                          <a:pt x="2292448" y="2153944"/>
                          <a:pt x="2226080" y="2100419"/>
                          <a:pt x="2036563" y="2123658"/>
                        </a:cubicBezTo>
                        <a:cubicBezTo>
                          <a:pt x="1847046" y="2146897"/>
                          <a:pt x="1657412" y="2116634"/>
                          <a:pt x="1541333" y="2123658"/>
                        </a:cubicBezTo>
                        <a:cubicBezTo>
                          <a:pt x="1425254" y="2130682"/>
                          <a:pt x="1294482" y="2092965"/>
                          <a:pt x="1107311" y="2123658"/>
                        </a:cubicBezTo>
                        <a:cubicBezTo>
                          <a:pt x="920140" y="2154351"/>
                          <a:pt x="887297" y="2093490"/>
                          <a:pt x="673290" y="2123658"/>
                        </a:cubicBezTo>
                        <a:cubicBezTo>
                          <a:pt x="459283" y="2153826"/>
                          <a:pt x="262799" y="2066464"/>
                          <a:pt x="0" y="2123658"/>
                        </a:cubicBezTo>
                        <a:cubicBezTo>
                          <a:pt x="-21692" y="1926262"/>
                          <a:pt x="17229" y="1821055"/>
                          <a:pt x="0" y="1635217"/>
                        </a:cubicBezTo>
                        <a:cubicBezTo>
                          <a:pt x="-17229" y="1449379"/>
                          <a:pt x="51506" y="1224177"/>
                          <a:pt x="0" y="1061829"/>
                        </a:cubicBezTo>
                        <a:cubicBezTo>
                          <a:pt x="-51506" y="899481"/>
                          <a:pt x="12330" y="796167"/>
                          <a:pt x="0" y="552151"/>
                        </a:cubicBezTo>
                        <a:cubicBezTo>
                          <a:pt x="-12330" y="308135"/>
                          <a:pt x="27552" y="2565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Waste recycling facility Warwickshire: </a:t>
            </a:r>
          </a:p>
          <a:p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9 centres across the county. </a:t>
            </a:r>
          </a:p>
          <a:p>
            <a:br>
              <a:rPr lang="en-GB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From Car batteries to Cartons to TVs and monitors.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F81003-0D98-40D5-AC06-AA2AA37CF3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87" y="3499324"/>
            <a:ext cx="3850703" cy="2726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38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E8387B6-3E72-4610-AE58-4F057E6558D0}"/>
              </a:ext>
            </a:extLst>
          </p:cNvPr>
          <p:cNvSpPr/>
          <p:nvPr/>
        </p:nvSpPr>
        <p:spPr>
          <a:xfrm>
            <a:off x="9646277" y="2628525"/>
            <a:ext cx="2332274" cy="3658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streetlights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 ongoing programme now means that 85% are LED.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260A8B-9437-47FF-A069-317A09D64E17}"/>
              </a:ext>
            </a:extLst>
          </p:cNvPr>
          <p:cNvSpPr/>
          <p:nvPr/>
        </p:nvSpPr>
        <p:spPr>
          <a:xfrm>
            <a:off x="4716246" y="2768827"/>
            <a:ext cx="4795970" cy="33620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 panel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array to be installed at Elliot Park Innovation Centre.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63216-EE42-4FE5-8E95-FCF7FD7D907D}"/>
              </a:ext>
            </a:extLst>
          </p:cNvPr>
          <p:cNvSpPr/>
          <p:nvPr/>
        </p:nvSpPr>
        <p:spPr>
          <a:xfrm>
            <a:off x="360873" y="2755047"/>
            <a:ext cx="4188123" cy="3362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source heat pump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installed at Bedworth for station to replace aging boiler.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E92D41-D1D6-4FBD-9A84-D581BA96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73" y="328690"/>
            <a:ext cx="5994492" cy="716053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THEME 2:</a:t>
            </a:r>
            <a:r>
              <a:rPr lang="en-GB" sz="2400" b="1" dirty="0">
                <a:latin typeface="+mn-lt"/>
              </a:rPr>
              <a:t>  Decarbonising our own estate</a:t>
            </a:r>
            <a:br>
              <a:rPr lang="en-GB" dirty="0"/>
            </a:br>
            <a:endParaRPr lang="en-GB" sz="24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CCD1A-E56F-4D39-90EA-3386733412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0" y="3760576"/>
            <a:ext cx="3056651" cy="214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3229B-AC8F-4BE4-ADBB-26EBFD98F04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r="11077"/>
          <a:stretch/>
        </p:blipFill>
        <p:spPr bwMode="auto">
          <a:xfrm>
            <a:off x="3290201" y="3979372"/>
            <a:ext cx="1218275" cy="2025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7A6910-7259-48EE-9DD2-D0B67F828F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84" y="3884780"/>
            <a:ext cx="2956757" cy="2119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EE251-5A0C-490E-A699-AC9D8B79599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14" y="4273891"/>
            <a:ext cx="1872189" cy="150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0FFD07-6E9B-4032-A262-602051A6594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48" y="3979372"/>
            <a:ext cx="2215532" cy="230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F1CB3D-7099-4B32-A72F-CF92C3501FFB}"/>
              </a:ext>
            </a:extLst>
          </p:cNvPr>
          <p:cNvSpPr txBox="1"/>
          <p:nvPr/>
        </p:nvSpPr>
        <p:spPr>
          <a:xfrm>
            <a:off x="360873" y="1156143"/>
            <a:ext cx="990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/>
              <a:t>All electricity </a:t>
            </a:r>
            <a:r>
              <a:rPr lang="en-GB" dirty="0"/>
              <a:t>from renewable sources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/>
              <a:t>Public Sector </a:t>
            </a:r>
            <a:r>
              <a:rPr lang="en-GB" dirty="0"/>
              <a:t>decarbonisation scheme. Grant: £283,000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/>
              <a:t>Low carbon skills </a:t>
            </a:r>
            <a:r>
              <a:rPr lang="en-GB" dirty="0"/>
              <a:t>fund. Funding for the development of long-term plan to reduce carbon emissions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16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4045EB-E9B3-403C-B7B2-F8D8A2CE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73" y="328690"/>
            <a:ext cx="5994492" cy="716053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THEME 3:</a:t>
            </a:r>
            <a:r>
              <a:rPr lang="en-GB" sz="2400" b="1" dirty="0">
                <a:latin typeface="+mn-lt"/>
              </a:rPr>
              <a:t>  Planning for the future</a:t>
            </a:r>
            <a:br>
              <a:rPr lang="en-GB" dirty="0"/>
            </a:br>
            <a:endParaRPr lang="en-GB" sz="24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44B13-42DE-43A3-B134-95C80F8801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0" y="1273893"/>
            <a:ext cx="300037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532AC-7773-497A-A25C-00A4FA75ED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0" y="2810765"/>
            <a:ext cx="3000375" cy="142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0D4582-92AF-4574-B28F-0D8CC9C2152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0" y="4341494"/>
            <a:ext cx="3000374" cy="21878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CE526B-BF64-47BE-90F2-FAA87B329601}"/>
              </a:ext>
            </a:extLst>
          </p:cNvPr>
          <p:cNvSpPr/>
          <p:nvPr/>
        </p:nvSpPr>
        <p:spPr>
          <a:xfrm>
            <a:off x="3446672" y="1273893"/>
            <a:ext cx="253941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Stratford flood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 2019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FE8946-2A96-4279-8A67-AC8160C4B20D}"/>
              </a:ext>
            </a:extLst>
          </p:cNvPr>
          <p:cNvSpPr/>
          <p:nvPr/>
        </p:nvSpPr>
        <p:spPr>
          <a:xfrm>
            <a:off x="3403554" y="2790722"/>
            <a:ext cx="300037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Stratford flood barriers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 2019: we dealt with it then.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2DCF5E-E403-4BA9-A980-653E150C8848}"/>
              </a:ext>
            </a:extLst>
          </p:cNvPr>
          <p:cNvSpPr/>
          <p:nvPr/>
        </p:nvSpPr>
        <p:spPr>
          <a:xfrm>
            <a:off x="3446672" y="4257603"/>
            <a:ext cx="3214596" cy="2450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Wildfires: 2017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Between May and July, the Warwickshire Fire and Rescue Service tackled 197 grass and wild fires as the summer’s soaring temperatures and weeks without rainfall turned grasslands into tinderboxes.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6A79B4-9D34-4848-8544-3543AE07A3ED}"/>
              </a:ext>
            </a:extLst>
          </p:cNvPr>
          <p:cNvSpPr/>
          <p:nvPr/>
        </p:nvSpPr>
        <p:spPr>
          <a:xfrm>
            <a:off x="6878127" y="0"/>
            <a:ext cx="5198853" cy="71349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1884 all of the UK’s ten warmest years have occurred since 2002; whereas none of the ten coldest years have occurred since 1963.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Warwickshire has been working towards climate adaptation for the last decade.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 impact assessment: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are developing plans to be prepared for future changes.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be necessary to build on existing strengths and partnerships to deal with an increasing number of more extreme events and longer term impacts of a changing climate across a vast array of our service areas.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9CE453-1A31-4994-8A66-48DBFD98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73" y="328690"/>
            <a:ext cx="5994492" cy="716053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THEME 4:</a:t>
            </a:r>
            <a:r>
              <a:rPr lang="en-GB" sz="2400" b="1" dirty="0">
                <a:latin typeface="+mn-lt"/>
              </a:rPr>
              <a:t>  Much more to do</a:t>
            </a:r>
            <a:br>
              <a:rPr lang="en-GB" dirty="0"/>
            </a:br>
            <a:endParaRPr lang="en-GB" sz="24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4F474-8B15-48B3-93F0-69D5CE90D7B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2"/>
          <a:stretch/>
        </p:blipFill>
        <p:spPr bwMode="auto">
          <a:xfrm>
            <a:off x="469772" y="981134"/>
            <a:ext cx="3613792" cy="5453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7CCE06-28A9-480F-8D5A-8CB68076E3F9}"/>
              </a:ext>
            </a:extLst>
          </p:cNvPr>
          <p:cNvSpPr/>
          <p:nvPr/>
        </p:nvSpPr>
        <p:spPr>
          <a:xfrm>
            <a:off x="4332725" y="1008691"/>
            <a:ext cx="545521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a tree for every resident and increase biodiversity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D9C60E-BC73-472D-9E7C-251EEC9B79AF}"/>
              </a:ext>
            </a:extLst>
          </p:cNvPr>
          <p:cNvSpPr/>
          <p:nvPr/>
        </p:nvSpPr>
        <p:spPr>
          <a:xfrm>
            <a:off x="4322891" y="1520888"/>
            <a:ext cx="7631449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Proceed with the installation of several large-scale ground mounted solar PV arrays 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5C9C14-89A3-46CD-834C-0A5110D9D46B}"/>
              </a:ext>
            </a:extLst>
          </p:cNvPr>
          <p:cNvSpPr/>
          <p:nvPr/>
        </p:nvSpPr>
        <p:spPr>
          <a:xfrm>
            <a:off x="4322891" y="2316050"/>
            <a:ext cx="7314211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 work. Agile working. Consolidate change in behaviours as a result of Covid-19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1F2E7C-676D-4E8C-9A84-A59B0E3416EF}"/>
              </a:ext>
            </a:extLst>
          </p:cNvPr>
          <p:cNvSpPr/>
          <p:nvPr/>
        </p:nvSpPr>
        <p:spPr>
          <a:xfrm>
            <a:off x="4322891" y="3156000"/>
            <a:ext cx="522835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Business. Safe and Active Travel (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for employers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FBA711-7AC7-4ACD-93A5-D8AB9B7C89E5}"/>
              </a:ext>
            </a:extLst>
          </p:cNvPr>
          <p:cNvSpPr/>
          <p:nvPr/>
        </p:nvSpPr>
        <p:spPr>
          <a:xfrm>
            <a:off x="4322891" y="3784526"/>
            <a:ext cx="302275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new waste strategy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404DC4-4A4F-45BF-9BF1-19B671DDF7AE}"/>
              </a:ext>
            </a:extLst>
          </p:cNvPr>
          <p:cNvSpPr/>
          <p:nvPr/>
        </p:nvSpPr>
        <p:spPr>
          <a:xfrm>
            <a:off x="4332725" y="4333367"/>
            <a:ext cx="7421308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Transport. Update the current Local Transport Plan (LTP), which is a document that sets out the transport needs, challenges, priorities and objectives for the county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F45BE-BBFC-400D-A3C9-B74F399184AB}"/>
              </a:ext>
            </a:extLst>
          </p:cNvPr>
          <p:cNvSpPr/>
          <p:nvPr/>
        </p:nvSpPr>
        <p:spPr>
          <a:xfrm>
            <a:off x="4322891" y="5489420"/>
            <a:ext cx="361528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Tackle emissions from our own fleet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56E4E7-82E7-46DC-BC16-73D2EAEF10CD}"/>
              </a:ext>
            </a:extLst>
          </p:cNvPr>
          <p:cNvSpPr/>
          <p:nvPr/>
        </p:nvSpPr>
        <p:spPr>
          <a:xfrm>
            <a:off x="4346622" y="6016696"/>
            <a:ext cx="265188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procurement </a:t>
            </a:r>
          </a:p>
        </p:txBody>
      </p:sp>
    </p:spTree>
    <p:extLst>
      <p:ext uri="{BB962C8B-B14F-4D97-AF65-F5344CB8AC3E}">
        <p14:creationId xmlns:p14="http://schemas.microsoft.com/office/powerpoint/2010/main" val="224087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602</Words>
  <Application>Microsoft Office PowerPoint</Application>
  <PresentationFormat>Widescreen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Wingdings</vt:lpstr>
      <vt:lpstr>Office Theme</vt:lpstr>
      <vt:lpstr>PowerPoint Presentation</vt:lpstr>
      <vt:lpstr>THEME 1:  Enabling people and communities to reduce their carbon emissions </vt:lpstr>
      <vt:lpstr>PowerPoint Presentation</vt:lpstr>
      <vt:lpstr>THEME 2:  Decarbonising our own estate </vt:lpstr>
      <vt:lpstr>THEME 3:  Planning for the future </vt:lpstr>
      <vt:lpstr>THEME 4:  Much more to do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Guerra</dc:creator>
  <cp:lastModifiedBy>Steve M Smith</cp:lastModifiedBy>
  <cp:revision>17</cp:revision>
  <dcterms:created xsi:type="dcterms:W3CDTF">2021-03-12T14:29:29Z</dcterms:created>
  <dcterms:modified xsi:type="dcterms:W3CDTF">2021-04-22T07:01:30Z</dcterms:modified>
</cp:coreProperties>
</file>